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8" r:id="rId2"/>
    <p:sldId id="264" r:id="rId3"/>
    <p:sldId id="298" r:id="rId4"/>
    <p:sldId id="292" r:id="rId5"/>
    <p:sldId id="295" r:id="rId6"/>
    <p:sldId id="296" r:id="rId7"/>
    <p:sldId id="291" r:id="rId8"/>
    <p:sldId id="265" r:id="rId9"/>
    <p:sldId id="273" r:id="rId10"/>
    <p:sldId id="301" r:id="rId11"/>
    <p:sldId id="260" r:id="rId12"/>
    <p:sldId id="266" r:id="rId13"/>
    <p:sldId id="267" r:id="rId14"/>
    <p:sldId id="302" r:id="rId15"/>
    <p:sldId id="303" r:id="rId16"/>
    <p:sldId id="304" r:id="rId17"/>
    <p:sldId id="268" r:id="rId18"/>
    <p:sldId id="269" r:id="rId19"/>
    <p:sldId id="270" r:id="rId20"/>
    <p:sldId id="305" r:id="rId21"/>
    <p:sldId id="271" r:id="rId22"/>
    <p:sldId id="307" r:id="rId23"/>
    <p:sldId id="272" r:id="rId24"/>
    <p:sldId id="263" r:id="rId25"/>
    <p:sldId id="29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6448"/>
    <a:srgbClr val="098150"/>
    <a:srgbClr val="258802"/>
    <a:srgbClr val="0DC311"/>
    <a:srgbClr val="337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05" autoAdjust="0"/>
    <p:restoredTop sz="86477" autoAdjust="0"/>
  </p:normalViewPr>
  <p:slideViewPr>
    <p:cSldViewPr>
      <p:cViewPr varScale="1">
        <p:scale>
          <a:sx n="66" d="100"/>
          <a:sy n="66" d="100"/>
        </p:scale>
        <p:origin x="1576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41269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CF851-B11D-49F2-A78C-BB320A229AB3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0BFF0-935B-458D-BA7C-0177669AD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25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69296-B181-4DBF-BEE7-167EBC30F281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CF6C1-7467-444B-AA4C-033D8C66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85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35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85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471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60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11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944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433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531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44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984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33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803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517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300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780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053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789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12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86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73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37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42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4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12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42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1804-E768-4A4C-9DCE-DB00C4BFFF72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28F1-925F-43B0-8E9E-BCBB503021EC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2408-DC71-4F60-8F84-D832AE25077B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2311-12E4-4567-928D-E23ED76CDD28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5696-FFD4-4188-8C22-F05F9DB58739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E8DD5-10C0-498D-8B94-87802E17BE99}" type="datetime1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69BD-21AA-489F-BF53-80AAFF44B319}" type="datetime1">
              <a:rPr lang="en-US" smtClean="0"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2A36-6732-4B2D-BA98-4A3F212819B2}" type="datetime1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B7B1-2AA8-45C8-A698-17FF74CE6382}" type="datetime1">
              <a:rPr lang="en-US" smtClean="0"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74AC-DB2F-48FF-8D2D-2D986961164C}" type="datetime1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6374-C8C1-474A-87E3-884C0BA57ACD}" type="datetime1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5C2D6-B30E-4290-88C2-58E5C60CEBAB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foodqa.just.edu.jo/Pages/default.asp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1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image" Target="../media/image1.jpe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gif"/><Relationship Id="rId5" Type="http://schemas.openxmlformats.org/officeDocument/2006/relationships/image" Target="../media/image3.png"/><Relationship Id="rId10" Type="http://schemas.openxmlformats.org/officeDocument/2006/relationships/image" Target="../media/image18.png"/><Relationship Id="rId4" Type="http://schemas.openxmlformats.org/officeDocument/2006/relationships/image" Target="../media/image2.jpe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382000" cy="14478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AU" sz="3600" b="1" dirty="0">
                <a:ln/>
                <a:solidFill>
                  <a:srgbClr val="098150"/>
                </a:solidFill>
                <a:latin typeface="+mj-lt"/>
              </a:rPr>
              <a:t>Fostering Academia-Industry Collaboration in Food Safety and Quality (FOODQA)</a:t>
            </a:r>
            <a:endParaRPr lang="en-US" sz="3600" b="1" dirty="0">
              <a:ln/>
              <a:solidFill>
                <a:srgbClr val="098150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492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04800" y="3323348"/>
            <a:ext cx="8686800" cy="10962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b="1" dirty="0" smtClean="0">
                <a:ln w="11430"/>
                <a:solidFill>
                  <a:srgbClr val="266448"/>
                </a:solidFill>
                <a:latin typeface="+mj-lt"/>
              </a:rPr>
              <a:t>Academia Industry Council: </a:t>
            </a:r>
            <a:r>
              <a:rPr lang="en-AU" sz="2800" b="1" dirty="0" smtClean="0">
                <a:ln w="11430"/>
                <a:solidFill>
                  <a:srgbClr val="266448"/>
                </a:solidFill>
                <a:latin typeface="+mj-lt"/>
              </a:rPr>
              <a:t>First </a:t>
            </a:r>
            <a:r>
              <a:rPr lang="en-AU" sz="2800" b="1" dirty="0" smtClean="0">
                <a:ln w="11430"/>
                <a:solidFill>
                  <a:srgbClr val="266448"/>
                </a:solidFill>
                <a:latin typeface="+mj-lt"/>
              </a:rPr>
              <a:t>Meeting</a:t>
            </a:r>
          </a:p>
          <a:p>
            <a:r>
              <a:rPr lang="en-AU" sz="2400" b="1" dirty="0" err="1" smtClean="0">
                <a:ln w="11430"/>
                <a:solidFill>
                  <a:srgbClr val="266448"/>
                </a:solidFill>
                <a:latin typeface="+mj-lt"/>
              </a:rPr>
              <a:t>Prof.</a:t>
            </a:r>
            <a:r>
              <a:rPr lang="en-AU" sz="2400" b="1" dirty="0" smtClean="0">
                <a:ln w="11430"/>
                <a:solidFill>
                  <a:srgbClr val="266448"/>
                </a:solidFill>
                <a:latin typeface="+mj-lt"/>
              </a:rPr>
              <a:t> Fahmi Abu Al-Rub</a:t>
            </a:r>
            <a:endParaRPr lang="en-AU" sz="2400" b="1" dirty="0" smtClean="0">
              <a:ln w="11430"/>
              <a:solidFill>
                <a:srgbClr val="266448"/>
              </a:solidFill>
              <a:latin typeface="+mj-lt"/>
            </a:endParaRPr>
          </a:p>
          <a:p>
            <a:r>
              <a:rPr lang="en-AU" sz="2400" b="1" dirty="0" smtClean="0">
                <a:ln w="11430"/>
                <a:solidFill>
                  <a:srgbClr val="266448"/>
                </a:solidFill>
                <a:latin typeface="+mj-lt"/>
              </a:rPr>
              <a:t>April 28, 2018</a:t>
            </a:r>
          </a:p>
          <a:p>
            <a:endParaRPr lang="en-US" b="1" dirty="0">
              <a:ln w="11430"/>
              <a:solidFill>
                <a:srgbClr val="266448"/>
              </a:solidFill>
              <a:latin typeface="+mj-lt"/>
            </a:endParaRPr>
          </a:p>
        </p:txBody>
      </p:sp>
      <p:pic>
        <p:nvPicPr>
          <p:cNvPr id="8" name="Picture 7" descr="https://scontent-cdg2-1.xx.fbcdn.net/v/t34.0-12/16901608_1207855325994553_891575827_n.jpg?oh=09c8eabc5a9d0158fb4847124ca8d79f&amp;oe=5916AF79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801073"/>
            <a:ext cx="1031240" cy="935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C:\Users\M.Alrasheed\Documents\FOOD\Logos\eu_flag_co_funded_vect_pos_[cmyk]_right.eps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1" y="5679502"/>
            <a:ext cx="3432610" cy="11784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85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05000"/>
            <a:ext cx="8839200" cy="3940409"/>
          </a:xfrm>
        </p:spPr>
        <p:txBody>
          <a:bodyPr>
            <a:normAutofit/>
          </a:bodyPr>
          <a:lstStyle/>
          <a:p>
            <a:pPr algn="l"/>
            <a:r>
              <a:rPr lang="en-AU" sz="2400" u="sng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400" u="sng" dirty="0">
                <a:solidFill>
                  <a:schemeClr val="tx1"/>
                </a:solidFill>
                <a:latin typeface="+mj-lt"/>
              </a:rPr>
              <a:t>4 main target groups of FoodQA project are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38138" algn="just"/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3. </a:t>
            </a:r>
            <a:r>
              <a:rPr lang="en-AU" sz="2800" b="1" dirty="0">
                <a:solidFill>
                  <a:schemeClr val="tx1"/>
                </a:solidFill>
              </a:rPr>
              <a:t>Food companies </a:t>
            </a:r>
            <a:r>
              <a:rPr lang="en-AU" sz="2800" dirty="0">
                <a:solidFill>
                  <a:schemeClr val="tx1"/>
                </a:solidFill>
              </a:rPr>
              <a:t>(especially SMEs) and </a:t>
            </a:r>
            <a:r>
              <a:rPr lang="en-AU" sz="2800" b="1" dirty="0">
                <a:solidFill>
                  <a:schemeClr val="tx1"/>
                </a:solidFill>
              </a:rPr>
              <a:t>entrepreneurs</a:t>
            </a:r>
            <a:r>
              <a:rPr lang="en-AU" sz="2800" dirty="0">
                <a:solidFill>
                  <a:schemeClr val="tx1"/>
                </a:solidFill>
              </a:rPr>
              <a:t>: training staff on specific and up-to-date subjects</a:t>
            </a:r>
          </a:p>
          <a:p>
            <a:pPr marL="338138" algn="just"/>
            <a:endParaRPr lang="en-AU" sz="2600" b="1" dirty="0" smtClean="0">
              <a:solidFill>
                <a:schemeClr val="tx1"/>
              </a:solidFill>
              <a:latin typeface="+mj-lt"/>
            </a:endParaRPr>
          </a:p>
          <a:p>
            <a:pPr marL="338138" algn="just"/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4. Policy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and legislative makers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, being informed through press releases and dissemination seminars, consulted through thematic meetings, participating in town meetings, drawing up memoranda of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understanding, etc.</a:t>
            </a:r>
          </a:p>
          <a:p>
            <a:pPr marL="338138" algn="l"/>
            <a:endParaRPr lang="en-AU" sz="2600" dirty="0">
              <a:solidFill>
                <a:schemeClr val="tx1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7944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Expected Results and Impacts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81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 fontScale="925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1 - Development of training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materials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(8) e-Books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in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e-forms (main topics: 1- Food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safety hazards; 2 - Food safety management systems; 3 - Personnel Hygiene; 4 - Design and construction of food premises; 5 - Cleaning and disinfection; 6 - Pest control; 7 – Quality management ; 8 – Quality management tools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(5)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videos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(1 -Hand washing; 2 - Cleaning and disinfection; 3 - Pest control; 4 - Temperature control; 5 - Control of reception of raw materials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(8)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Posters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(1 - Food spoilage; 2 - Food preservation; 3 - Hazard analysis;4 - Temperature control; 5 - Pest control; 6 - Hand washing; 7 - Cleaning and disinfection; 8 – Control of reception of raw materials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33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courses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2400" b="1" u="sng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(8) in-room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training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courses</a:t>
            </a:r>
          </a:p>
          <a:p>
            <a:pPr marL="342900" indent="-342900" algn="l">
              <a:buFont typeface="+mj-lt"/>
              <a:buAutoNum type="alphaUcPeriod"/>
            </a:pPr>
            <a:endParaRPr lang="en-AU" sz="2400" b="1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(3) e-learning training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296941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Scheduling: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34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5282" y="1889430"/>
            <a:ext cx="8410117" cy="4282770"/>
          </a:xfrm>
        </p:spPr>
        <p:txBody>
          <a:bodyPr>
            <a:normAutofit fontScale="250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96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AU" sz="96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96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9600" dirty="0">
                <a:solidFill>
                  <a:schemeClr val="tx1"/>
                </a:solidFill>
                <a:latin typeface="+mj-lt"/>
              </a:rPr>
              <a:t>Food safety hazards (Microbiological hazards; Physical hazards; Chemical hazards; Food spoilage; Methods to prevent and control food safety hazards; food preservation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endParaRPr lang="en-AU" sz="9600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Food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safety management systems (HACCP Principles; Hazards analysis; Critical control points; HACCP methodology; HACCP plans; Food safety verification; Food safety validation; Food Safety Management Systems – ISO 22000:2005; IFS (International Food Safety) – 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BRC (British Retail Consortium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 ).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86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819" y="1611705"/>
            <a:ext cx="8431161" cy="4559618"/>
          </a:xfrm>
        </p:spPr>
        <p:txBody>
          <a:bodyPr>
            <a:normAutofit fontScale="250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96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algn="l"/>
            <a:endParaRPr lang="en-AU" sz="96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9600" b="1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algn="just"/>
            <a:endParaRPr lang="en-AU" sz="9600" dirty="0">
              <a:solidFill>
                <a:schemeClr val="tx1"/>
              </a:solidFill>
              <a:latin typeface="+mj-lt"/>
            </a:endParaRPr>
          </a:p>
          <a:p>
            <a:pPr marL="346075" indent="-57150" algn="just">
              <a:buSzPct val="70000"/>
            </a:pP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3. Personnel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Hygiene (good personnel hygiene practices; access and movement of personnel; Health and medical screening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).</a:t>
            </a:r>
          </a:p>
          <a:p>
            <a:pPr marL="346075" indent="-57150" algn="just">
              <a:buSzPct val="70000"/>
            </a:pPr>
            <a:endParaRPr lang="en-AU" sz="9600" dirty="0" smtClean="0">
              <a:solidFill>
                <a:schemeClr val="tx1"/>
              </a:solidFill>
              <a:latin typeface="+mj-lt"/>
            </a:endParaRPr>
          </a:p>
          <a:p>
            <a:pPr marL="288925" algn="just">
              <a:buSzPct val="70000"/>
            </a:pP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4. Design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and construction of food premises (Principles of hygienic design of food premises; Premises requirements – materials, walls, ceilings, floors, windows, doors, cleaning station, hand washing facilities, ventilation; Construction, maintenance and modifications of premises; refrigeration systems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).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5548" y="11430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68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546" y="1907756"/>
            <a:ext cx="8233253" cy="4340643"/>
          </a:xfrm>
        </p:spPr>
        <p:txBody>
          <a:bodyPr>
            <a:normAutofit fontScale="475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60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60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AU" sz="60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60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60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46075" indent="-346075" algn="just">
              <a:buSzPct val="70000"/>
              <a:buFont typeface="+mj-lt"/>
              <a:buAutoNum type="arabicPeriod" startAt="5"/>
            </a:pP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Cleaning </a:t>
            </a:r>
            <a:r>
              <a:rPr lang="en-AU" sz="6000" dirty="0">
                <a:solidFill>
                  <a:schemeClr val="tx1"/>
                </a:solidFill>
                <a:latin typeface="+mj-lt"/>
              </a:rPr>
              <a:t>and disinfection (Importance of cleaning and disinfection in the food </a:t>
            </a: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industry)</a:t>
            </a:r>
          </a:p>
          <a:p>
            <a:pPr marL="346075" indent="-346075" algn="just">
              <a:buSzPct val="70000"/>
              <a:buFont typeface="+mj-lt"/>
              <a:buAutoNum type="arabicPeriod" startAt="5"/>
            </a:pPr>
            <a:endParaRPr lang="en-AU" sz="6000" dirty="0" smtClean="0">
              <a:solidFill>
                <a:schemeClr val="tx1"/>
              </a:solidFill>
              <a:latin typeface="+mj-lt"/>
            </a:endParaRPr>
          </a:p>
          <a:p>
            <a:pPr marL="346075" indent="-346075" algn="just">
              <a:buSzPct val="70000"/>
              <a:buFont typeface="+mj-lt"/>
              <a:buAutoNum type="arabicPeriod" startAt="5"/>
            </a:pP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Pest </a:t>
            </a:r>
            <a:r>
              <a:rPr lang="en-AU" sz="6000" dirty="0">
                <a:solidFill>
                  <a:schemeClr val="tx1"/>
                </a:solidFill>
                <a:latin typeface="+mj-lt"/>
              </a:rPr>
              <a:t>control (Reasons for pest control; Pest control strategies – Preventive measures; Rodents control; Insect control; Bird control; Detection and monitoring of pests</a:t>
            </a: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algn="l">
              <a:buSzPct val="70000"/>
            </a:pPr>
            <a:endParaRPr lang="en-AU" sz="25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5548" y="1278436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84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0438" y="1917382"/>
            <a:ext cx="8354961" cy="4559618"/>
          </a:xfrm>
        </p:spPr>
        <p:txBody>
          <a:bodyPr>
            <a:normAutofit fontScale="325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74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74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AU" sz="74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74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74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288925" indent="-288925" algn="just">
              <a:buSzPct val="70000"/>
              <a:buFont typeface="+mj-lt"/>
              <a:buAutoNum type="arabicPeriod" startAt="7"/>
            </a:pP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Quality </a:t>
            </a:r>
            <a:r>
              <a:rPr lang="en-AU" sz="7400" dirty="0">
                <a:solidFill>
                  <a:schemeClr val="tx1"/>
                </a:solidFill>
                <a:latin typeface="+mj-lt"/>
              </a:rPr>
              <a:t>management systems (Standard for quality management systems – ISO 9001:2008: Management responsibility, Resources management, Product realization, Measurement, Analysis and Improvement</a:t>
            </a: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288925" indent="-288925" algn="just">
              <a:buSzPct val="70000"/>
              <a:buFont typeface="+mj-lt"/>
              <a:buAutoNum type="arabicPeriod" startAt="7"/>
            </a:pPr>
            <a:endParaRPr lang="en-AU" sz="7400" dirty="0" smtClean="0">
              <a:solidFill>
                <a:schemeClr val="tx1"/>
              </a:solidFill>
              <a:latin typeface="+mj-lt"/>
            </a:endParaRPr>
          </a:p>
          <a:p>
            <a:pPr marL="288925" indent="-288925" algn="just">
              <a:buSzPct val="70000"/>
              <a:buFont typeface="+mj-lt"/>
              <a:buAutoNum type="arabicPeriod" startAt="7"/>
            </a:pP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Quality </a:t>
            </a:r>
            <a:r>
              <a:rPr lang="en-AU" sz="7400" dirty="0">
                <a:solidFill>
                  <a:schemeClr val="tx1"/>
                </a:solidFill>
                <a:latin typeface="+mj-lt"/>
              </a:rPr>
              <a:t>management tools (Flowcharts, Cause-effect diagrams; Pareto diagram, Control charts; Value analysis; FMEA - Failure Mode and Effect Analysis; Quality costs; Brainstorming; </a:t>
            </a: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Benchmarking</a:t>
            </a:r>
            <a:r>
              <a:rPr lang="en-AU" sz="7400" dirty="0">
                <a:solidFill>
                  <a:schemeClr val="tx1"/>
                </a:solidFill>
                <a:latin typeface="+mj-lt"/>
              </a:rPr>
              <a:t>; Balanced scorecard</a:t>
            </a: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algn="l">
              <a:buSzPct val="70000"/>
            </a:pPr>
            <a:endParaRPr lang="en-AU" sz="25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5548" y="113149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35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8610600" cy="4648200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courses</a:t>
            </a:r>
          </a:p>
          <a:p>
            <a:pPr algn="l"/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B. (3) e-learning training courses:</a:t>
            </a:r>
            <a:endParaRPr lang="en-US" sz="24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Food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safety management systems – ISO 22000:2005 (HACCP Principles; Hazards analysis; Critical control points; HACCP methodology; HACCP plans; Food safety verification; Food safety validation; ISO 22000:2005 requirements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Quality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management systems – ISO 9001:2008 (Management responsibility, Resources management, Product realization, Measurement, Analysis and Improvement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Personnel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hygiene (good personnel hygiene practices; access and movement of personnel; Health and medical screening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62" y="296941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7200" y="113325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86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3 –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Establishment </a:t>
            </a: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of FoodQA centres and Training of academia and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industry</a:t>
            </a:r>
            <a:endParaRPr lang="en-AU" sz="2400" b="1" u="sng" dirty="0">
              <a:solidFill>
                <a:schemeClr val="tx1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2400" u="sng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/>
                </a:solidFill>
                <a:latin typeface="+mj-lt"/>
              </a:rPr>
              <a:t>FoodQA centres will be established in northern, middle, and southern universities. The establishment of these centres will be accomplished after the first year of starting the project.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331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2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4 – Pilots of implementation of food safety and quality management systems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400" u="sng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/>
                </a:solidFill>
                <a:latin typeface="+mj-lt"/>
              </a:rPr>
              <a:t>The purpose of this activity is to provide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in-job training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to the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staff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of the FoodQA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Centres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in order to let them acquire the competences and experience in the implementation of food safety and quality management systems (ISO 9001:2008; 2 - Food Safety Management System – ISO 22000:2005; 3 – BRC Global Standard – Food (Issue 5); IFS – International Food Standard (Issue 5) and Global Gap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  <a:endParaRPr lang="en-AU" sz="24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331" y="26910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10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 fontScale="92500" lnSpcReduction="10000"/>
          </a:bodyPr>
          <a:lstStyle/>
          <a:p>
            <a:pPr lvl="0" algn="l">
              <a:spcBef>
                <a:spcPts val="0"/>
              </a:spcBef>
            </a:pPr>
            <a:r>
              <a:rPr lang="en-US" sz="28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</a:t>
            </a: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What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is </a:t>
            </a: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FOODQA?</a:t>
            </a: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  <a:buFontTx/>
              <a:buChar char="-"/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The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Project</a:t>
            </a: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Partners</a:t>
            </a: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Expected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results and </a:t>
            </a: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Impacts</a:t>
            </a: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Objectives</a:t>
            </a: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Activities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and Scheduling</a:t>
            </a:r>
          </a:p>
          <a:p>
            <a:pPr algn="just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1955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Outline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80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4 – Pilots of implementation of food safety and quality management systems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:</a:t>
            </a:r>
            <a:endParaRPr lang="en-AU" sz="2400" u="sng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8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companies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will be used as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pilots.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Each one of the standards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will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be implemented at least in one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company.</a:t>
            </a:r>
          </a:p>
          <a:p>
            <a:pPr algn="just"/>
            <a:endParaRPr lang="en-AU" sz="24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implementation process is expected to have in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average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1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year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331" y="26910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727336"/>
            <a:ext cx="8893279" cy="4673464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600" b="1" u="sng" dirty="0">
                <a:solidFill>
                  <a:schemeClr val="tx1"/>
                </a:solidFill>
                <a:latin typeface="+mj-lt"/>
              </a:rPr>
              <a:t>Activity 5 – Web-portal development: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>
                <a:solidFill>
                  <a:schemeClr val="tx1"/>
                </a:solidFill>
                <a:latin typeface="+mj-lt"/>
              </a:rPr>
              <a:t>The development of the web-portal will have the objective of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gathering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and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organising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multiple information and sources of information in the area of food quality and food safety, to make it available in a structured way to the industry and the food chain in general: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n-AU" sz="2600" dirty="0" smtClean="0">
                <a:solidFill>
                  <a:schemeClr val="tx1"/>
                </a:solidFill>
                <a:latin typeface="+mj-lt"/>
                <a:hlinkClick r:id="rId3"/>
              </a:rPr>
              <a:t>http</a:t>
            </a:r>
            <a:r>
              <a:rPr lang="en-AU" sz="2600" dirty="0">
                <a:solidFill>
                  <a:schemeClr val="tx1"/>
                </a:solidFill>
                <a:latin typeface="+mj-lt"/>
                <a:hlinkClick r:id="rId3"/>
              </a:rPr>
              <a:t>://</a:t>
            </a:r>
            <a:r>
              <a:rPr lang="en-AU" sz="2600" dirty="0" smtClean="0">
                <a:solidFill>
                  <a:schemeClr val="tx1"/>
                </a:solidFill>
                <a:latin typeface="+mj-lt"/>
                <a:hlinkClick r:id="rId3"/>
              </a:rPr>
              <a:t>foodqa.just.edu.jo/Pages/default.aspx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algn="just"/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It is intended that this web-portal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becomes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an instrument of communication between Academia and Industry and a tool that becomes regularly used by the industry and the other players of the food chain as source of relevant information for the development of their activities and knowledge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upgrade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" y="6248400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2626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19836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59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1" y="1727336"/>
            <a:ext cx="8763000" cy="4749664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600" b="1" u="sng" dirty="0">
                <a:solidFill>
                  <a:schemeClr val="tx1"/>
                </a:solidFill>
                <a:latin typeface="+mj-lt"/>
              </a:rPr>
              <a:t>Activity 5 – Web-portal development: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 The type of information that is intended to be gathered will include:</a:t>
            </a:r>
          </a:p>
          <a:p>
            <a:pPr marL="346075" indent="-346075" algn="just">
              <a:buFont typeface="+mj-lt"/>
              <a:buAutoNum type="arabicPeriod"/>
            </a:pP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Different 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types of links, such as: link to RASFF (Rapid Alert System for Food and Feed) and TRACES; links to Codex </a:t>
            </a:r>
            <a:r>
              <a:rPr lang="en-US" sz="2600" dirty="0" err="1">
                <a:solidFill>
                  <a:schemeClr val="tx1"/>
                </a:solidFill>
                <a:latin typeface="+mj-lt"/>
              </a:rPr>
              <a:t>Alimentarius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; Links to national and European Food Safety Agencies; links to EU Legislation, Links to scientific and technical publishers. </a:t>
            </a:r>
          </a:p>
          <a:p>
            <a:pPr marL="346075" indent="-346075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Technical documents related to food safety per topic (e.g. labelling, additives, materials in contacts with foods, GMO’s, contaminants) </a:t>
            </a:r>
          </a:p>
          <a:p>
            <a:pPr marL="346075" indent="-346075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Technical documents related to food quality and quality management systems.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" y="6248400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2626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19836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883" y="1798751"/>
            <a:ext cx="8176037" cy="4455816"/>
          </a:xfrm>
        </p:spPr>
        <p:txBody>
          <a:bodyPr>
            <a:normAutofit fontScale="85000" lnSpcReduction="2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2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Activity 6 – Establishment of the Academia-Industry Council</a:t>
            </a:r>
            <a:r>
              <a:rPr lang="en-AU" sz="2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2600" b="1" u="sng" dirty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This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Council will include representatives both from Academia and Industry.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representative from the Academia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will be nominated by the universities among the professors of the faculties more directly related with the activities of the FoodQA Centres.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As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representative of the Industry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it will be invited representatives from the most important food associations and companies in the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country.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This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Council will have a counselling role to FoodQA Centres and to the Project Management Board during the duration of the project.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It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is expected that the Academia-Industry Council would meet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twice a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year.</a:t>
            </a:r>
            <a:endParaRPr lang="en-AU" sz="26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089" y="271932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2788" y="120332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98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984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522354" y="32004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Discussion (Questions and Concerns)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75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325" y="322748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339275" y="29718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Thanks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65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940" y="1524000"/>
            <a:ext cx="8866240" cy="4996017"/>
          </a:xfrm>
        </p:spPr>
        <p:txBody>
          <a:bodyPr>
            <a:normAutofit fontScale="77500" lnSpcReduction="20000"/>
          </a:bodyPr>
          <a:lstStyle/>
          <a:p>
            <a:pPr marL="342900" lvl="0" indent="-342900" algn="l"/>
            <a:r>
              <a:rPr lang="en-US" sz="3100" b="1" dirty="0">
                <a:solidFill>
                  <a:srgbClr val="D09E00"/>
                </a:solidFill>
                <a:latin typeface="+mj-lt"/>
              </a:rPr>
              <a:t>Project Title:</a:t>
            </a:r>
          </a:p>
          <a:p>
            <a:pPr marL="342900" indent="-342900" algn="l"/>
            <a:r>
              <a:rPr lang="en-GB" sz="3100" dirty="0" smtClean="0">
                <a:solidFill>
                  <a:prstClr val="black"/>
                </a:solidFill>
                <a:latin typeface="+mj-lt"/>
              </a:rPr>
              <a:t>“</a:t>
            </a:r>
            <a:r>
              <a:rPr lang="en-AU" sz="3100" b="1" dirty="0">
                <a:ln/>
                <a:solidFill>
                  <a:srgbClr val="098150"/>
                </a:solidFill>
                <a:latin typeface="+mj-lt"/>
              </a:rPr>
              <a:t>Fostering Academia-Industry Collaboration in Food Safety and </a:t>
            </a:r>
            <a:r>
              <a:rPr lang="en-AU" sz="3100" b="1" dirty="0" smtClean="0">
                <a:ln/>
                <a:solidFill>
                  <a:srgbClr val="098150"/>
                </a:solidFill>
                <a:latin typeface="+mj-lt"/>
              </a:rPr>
              <a:t>Quality</a:t>
            </a:r>
            <a:r>
              <a:rPr lang="en-GB" sz="3100" dirty="0" smtClean="0">
                <a:solidFill>
                  <a:prstClr val="black"/>
                </a:solidFill>
                <a:latin typeface="+mj-lt"/>
              </a:rPr>
              <a:t>”</a:t>
            </a:r>
            <a:endParaRPr lang="en-US" sz="3100" dirty="0">
              <a:solidFill>
                <a:prstClr val="black"/>
              </a:solidFill>
              <a:latin typeface="+mj-lt"/>
            </a:endParaRPr>
          </a:p>
          <a:p>
            <a:pPr marL="342900" lvl="0" indent="-342900" algn="l"/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Project Acronym:</a:t>
            </a:r>
          </a:p>
          <a:p>
            <a:pPr marL="342900" indent="-342900" algn="l"/>
            <a:r>
              <a:rPr lang="en-US" sz="3100" dirty="0">
                <a:solidFill>
                  <a:prstClr val="black"/>
                </a:solidFill>
                <a:latin typeface="+mj-lt"/>
                <a:ea typeface="Calibri"/>
                <a:cs typeface="Arial"/>
              </a:rPr>
              <a:t>   </a:t>
            </a:r>
            <a:r>
              <a:rPr lang="en-AU" sz="3100" b="1" dirty="0">
                <a:ln/>
                <a:solidFill>
                  <a:srgbClr val="098150"/>
                </a:solidFill>
                <a:latin typeface="+mj-lt"/>
              </a:rPr>
              <a:t>(FOODQA)</a:t>
            </a:r>
            <a:endParaRPr lang="en-US" sz="3100" b="1" dirty="0">
              <a:ln/>
              <a:solidFill>
                <a:srgbClr val="098150"/>
              </a:solidFill>
              <a:latin typeface="+mj-lt"/>
            </a:endParaRPr>
          </a:p>
          <a:p>
            <a:pPr marL="342900" lvl="0" indent="-342900" algn="l"/>
            <a:endParaRPr lang="en-US" sz="3100" dirty="0">
              <a:solidFill>
                <a:prstClr val="black"/>
              </a:solidFill>
              <a:latin typeface="+mj-lt"/>
              <a:ea typeface="Calibri"/>
              <a:cs typeface="Arial"/>
            </a:endParaRPr>
          </a:p>
          <a:p>
            <a:pPr marL="342900" lvl="0" indent="-342900" algn="l"/>
            <a:r>
              <a:rPr lang="en-US" sz="31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j-lt"/>
              </a:rPr>
              <a:t>Funding Agency:</a:t>
            </a:r>
            <a:endParaRPr lang="en-US" sz="3100" b="1" dirty="0">
              <a:solidFill>
                <a:srgbClr val="1F497D">
                  <a:lumMod val="60000"/>
                  <a:lumOff val="40000"/>
                </a:srgbClr>
              </a:solidFill>
              <a:latin typeface="+mj-lt"/>
              <a:cs typeface="Arial"/>
            </a:endParaRPr>
          </a:p>
          <a:p>
            <a:pPr marL="342900" lvl="0" indent="-342900" algn="l"/>
            <a:r>
              <a:rPr lang="en-US" sz="3100" dirty="0">
                <a:solidFill>
                  <a:prstClr val="black"/>
                </a:solidFill>
                <a:latin typeface="+mj-lt"/>
              </a:rPr>
              <a:t>   The Education, Audiovisual and Culture Executive </a:t>
            </a:r>
          </a:p>
          <a:p>
            <a:pPr marL="342900" lvl="0" indent="-342900" algn="l"/>
            <a:r>
              <a:rPr lang="en-US" sz="3100" dirty="0">
                <a:solidFill>
                  <a:prstClr val="black"/>
                </a:solidFill>
                <a:latin typeface="+mj-lt"/>
              </a:rPr>
              <a:t>   Agency (EACEA) European Union</a:t>
            </a:r>
            <a:endParaRPr lang="en-US" sz="3100" dirty="0">
              <a:solidFill>
                <a:prstClr val="black"/>
              </a:solidFill>
              <a:latin typeface="+mj-lt"/>
              <a:ea typeface="Calibri"/>
              <a:cs typeface="Arial"/>
            </a:endParaRPr>
          </a:p>
          <a:p>
            <a:pPr marL="342900" lvl="0" indent="-342900" algn="l"/>
            <a:r>
              <a:rPr lang="en-US" sz="3100" b="1" dirty="0" err="1">
                <a:solidFill>
                  <a:srgbClr val="FF0000"/>
                </a:solidFill>
                <a:latin typeface="+mj-lt"/>
              </a:rPr>
              <a:t>Programme</a:t>
            </a:r>
            <a:r>
              <a:rPr lang="en-US" sz="3100" b="1" dirty="0">
                <a:solidFill>
                  <a:srgbClr val="FF0000"/>
                </a:solidFill>
                <a:latin typeface="+mj-lt"/>
              </a:rPr>
              <a:t>: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100" dirty="0">
                <a:solidFill>
                  <a:prstClr val="black"/>
                </a:solidFill>
                <a:latin typeface="+mj-lt"/>
                <a:ea typeface="Calibri"/>
                <a:cs typeface="Arial"/>
              </a:rPr>
              <a:t>   </a:t>
            </a:r>
            <a:r>
              <a:rPr lang="en-US" sz="3100" dirty="0" smtClean="0">
                <a:solidFill>
                  <a:prstClr val="black"/>
                </a:solidFill>
                <a:latin typeface="+mj-lt"/>
                <a:ea typeface="Calibri"/>
                <a:cs typeface="Arial"/>
              </a:rPr>
              <a:t>Erasmus+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100" b="1" dirty="0" smtClean="0">
                <a:solidFill>
                  <a:schemeClr val="accent1"/>
                </a:solidFill>
                <a:latin typeface="+mj-lt"/>
              </a:rPr>
              <a:t>Duration</a:t>
            </a:r>
            <a:r>
              <a:rPr lang="en-US" sz="3100" b="1" dirty="0">
                <a:solidFill>
                  <a:schemeClr val="accent1"/>
                </a:solidFill>
                <a:latin typeface="+mj-lt"/>
              </a:rPr>
              <a:t>: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100" dirty="0">
                <a:latin typeface="+mj-lt"/>
              </a:rPr>
              <a:t>   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15</a:t>
            </a:r>
            <a:r>
              <a:rPr lang="en-US" sz="3100" baseline="30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th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October 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2016 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till 15 October 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2019</a:t>
            </a:r>
            <a:endParaRPr lang="en-US" sz="31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342900" lvl="0" indent="-342900" algn="l"/>
            <a:endParaRPr lang="en-US" sz="2800" dirty="0" smtClean="0">
              <a:solidFill>
                <a:prstClr val="black"/>
              </a:solidFill>
              <a:ea typeface="Calibri"/>
              <a:cs typeface="Arial"/>
            </a:endParaRPr>
          </a:p>
          <a:p>
            <a:pPr marL="342900" lvl="0" indent="-342900" algn="l"/>
            <a:endParaRPr lang="en-US" sz="2800" dirty="0">
              <a:solidFill>
                <a:prstClr val="black"/>
              </a:solidFill>
              <a:ea typeface="Calibri"/>
              <a:cs typeface="Arial"/>
            </a:endParaRPr>
          </a:p>
          <a:p>
            <a:pPr algn="just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551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1955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038609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Outline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95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777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03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757859"/>
              </p:ext>
            </p:extLst>
          </p:nvPr>
        </p:nvGraphicFramePr>
        <p:xfrm>
          <a:off x="491647" y="1894562"/>
          <a:ext cx="7661753" cy="4116483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927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Name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Country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4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 University </a:t>
                      </a:r>
                      <a:r>
                        <a:rPr lang="en-US" sz="2400" dirty="0" smtClean="0">
                          <a:effectLst/>
                        </a:rPr>
                        <a:t>of </a:t>
                      </a:r>
                      <a:r>
                        <a:rPr lang="en-US" sz="2400" dirty="0">
                          <a:effectLst/>
                        </a:rPr>
                        <a:t>S</a:t>
                      </a:r>
                      <a:r>
                        <a:rPr lang="en-US" sz="2400" dirty="0" smtClean="0">
                          <a:effectLst/>
                        </a:rPr>
                        <a:t>cience </a:t>
                      </a:r>
                      <a:r>
                        <a:rPr lang="en-US" sz="2400" dirty="0">
                          <a:effectLst/>
                        </a:rPr>
                        <a:t>and </a:t>
                      </a:r>
                      <a:r>
                        <a:rPr lang="en-US" sz="2400" dirty="0" smtClean="0">
                          <a:effectLst/>
                        </a:rPr>
                        <a:t>Technology 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36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The University of Jordan 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8778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Mutah</a:t>
                      </a:r>
                      <a:r>
                        <a:rPr lang="en-US" sz="2400" dirty="0">
                          <a:effectLst/>
                        </a:rPr>
                        <a:t> University 	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8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Al- </a:t>
                      </a:r>
                      <a:r>
                        <a:rPr lang="en-US" sz="2400" dirty="0" err="1">
                          <a:effectLst/>
                        </a:rPr>
                        <a:t>Balqa</a:t>
                      </a:r>
                      <a:r>
                        <a:rPr lang="en-US" sz="2400" dirty="0">
                          <a:effectLst/>
                        </a:rPr>
                        <a:t>' Applied University 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4" name="Picture 23" descr="Image result for just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583" y="2297892"/>
            <a:ext cx="750570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 descr="Image result for university of jordan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666" y="3154891"/>
            <a:ext cx="567690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 descr="Image result for mutah logo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271" y="4102638"/>
            <a:ext cx="67119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 descr="Image result for Al- Balqa' Applied University  logo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271" y="5148512"/>
            <a:ext cx="652780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Partners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97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777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059135"/>
              </p:ext>
            </p:extLst>
          </p:nvPr>
        </p:nvGraphicFramePr>
        <p:xfrm>
          <a:off x="491645" y="1371601"/>
          <a:ext cx="7890354" cy="4419599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4368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67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Name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Country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US" sz="2400" kern="1200" dirty="0">
                          <a:effectLst/>
                        </a:rPr>
                        <a:t>Jordan Company for Antibody Production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Jordan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The Jordan Food and Drug Administration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Jordan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Leipzig University of Applied Science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Germany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University of </a:t>
                      </a:r>
                      <a:r>
                        <a:rPr lang="en-US" sz="2400" kern="1200" dirty="0" err="1">
                          <a:effectLst/>
                        </a:rPr>
                        <a:t>Teramo</a:t>
                      </a:r>
                      <a:r>
                        <a:rPr lang="en-US" sz="2400" kern="1200" dirty="0">
                          <a:effectLst/>
                        </a:rPr>
                        <a:t>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Italy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Picture 10" descr="Image result for Jordan Company for Antibody Production monojo 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526" y="1968904"/>
            <a:ext cx="1047274" cy="6857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Image result for The Jordan Food and Drug Administration  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526" y="2965206"/>
            <a:ext cx="791845" cy="767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Image result for Leipzig University of Applied Science    logo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49" y="4002384"/>
            <a:ext cx="1326198" cy="619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Image result for University of Teramo    logo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671" y="4865769"/>
            <a:ext cx="1411129" cy="6451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263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777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947778"/>
              </p:ext>
            </p:extLst>
          </p:nvPr>
        </p:nvGraphicFramePr>
        <p:xfrm>
          <a:off x="665576" y="1524000"/>
          <a:ext cx="7716423" cy="4600814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4271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2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9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Name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Country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UNIVERSITY OF SPLIT (SVEUČILIŠTE U SPLITU) 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Croatia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 err="1">
                          <a:effectLst/>
                        </a:rPr>
                        <a:t>Jerash</a:t>
                      </a:r>
                      <a:r>
                        <a:rPr lang="en-GB" sz="2400" dirty="0">
                          <a:effectLst/>
                        </a:rPr>
                        <a:t> University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Agricultural University of Athens 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Greece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Paulo &amp; Beatriz-</a:t>
                      </a:r>
                      <a:r>
                        <a:rPr lang="en-GB" sz="2400" dirty="0" err="1">
                          <a:effectLst/>
                        </a:rPr>
                        <a:t>consultores</a:t>
                      </a:r>
                      <a:r>
                        <a:rPr lang="en-GB" sz="2400" dirty="0">
                          <a:effectLst/>
                        </a:rPr>
                        <a:t> </a:t>
                      </a:r>
                      <a:r>
                        <a:rPr lang="en-GB" sz="2400" dirty="0" err="1">
                          <a:effectLst/>
                        </a:rPr>
                        <a:t>Associados</a:t>
                      </a:r>
                      <a:r>
                        <a:rPr lang="en-GB" sz="2400" dirty="0">
                          <a:effectLst/>
                        </a:rPr>
                        <a:t>, </a:t>
                      </a:r>
                      <a:r>
                        <a:rPr lang="en-GB" sz="2400" dirty="0" err="1">
                          <a:effectLst/>
                        </a:rPr>
                        <a:t>Lda</a:t>
                      </a:r>
                      <a:r>
                        <a:rPr lang="en-GB" sz="2400" dirty="0">
                          <a:effectLst/>
                        </a:rPr>
                        <a:t>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Portugal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Creative Thinking Development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Greece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Picture 10" descr="Image result for UNIVERSITY OF SPLIT (SVEUČILIŠTE U SPLITU)   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588" y="2148376"/>
            <a:ext cx="73215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Image result for Jerash University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438" y="2942789"/>
            <a:ext cx="486410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Image result for Agricultural University of Athens   logo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916" y="3812159"/>
            <a:ext cx="71945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Image result for Paulo &amp; Beatriz-consultores Associados, Lda   logo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7" y="4626284"/>
            <a:ext cx="1632585" cy="532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https://static.wixstatic.com/media/a99edb_a84c713aa41f47868d9543585aa0cde3.png/v1/fill/w_305,h_138,al_c,usm_0.66_1.00_0.01/a99edb_a84c713aa41f47868d9543585aa0cde3.png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7" y="5459639"/>
            <a:ext cx="1411288" cy="6145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021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475" y="1676400"/>
            <a:ext cx="8440925" cy="4850770"/>
          </a:xfrm>
        </p:spPr>
        <p:txBody>
          <a:bodyPr>
            <a:normAutofit fontScale="92500"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Establishment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of centres that strengthen the food safety procedure and help in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preventing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 cases of foodborne diseases in the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world.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>
                <a:solidFill>
                  <a:schemeClr val="tx1"/>
                </a:solidFill>
                <a:latin typeface="+mj-lt"/>
              </a:rPr>
              <a:t>The FoodQA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will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work in synergism with the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JFDA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 to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improve the quality of food and food processing in the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industry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Strengthening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food business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competitiveness of Jordanian products to access gulf and EU markets.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600" b="1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Strengthening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and enhancing the role of universities (academia) and industry in food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sector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.</a:t>
            </a:r>
            <a:endParaRPr lang="en-AU" sz="2600" dirty="0">
              <a:solidFill>
                <a:schemeClr val="tx1"/>
              </a:solidFill>
              <a:latin typeface="+mj-lt"/>
            </a:endParaRPr>
          </a:p>
          <a:p>
            <a:pPr algn="just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525" y="296941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4475" y="120392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Objectives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29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1463" y="1742062"/>
            <a:ext cx="8267700" cy="42672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To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identify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local needs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in food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companies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in order to better shape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training courses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and encourage close interactions of authorities with the concerned companies. </a:t>
            </a:r>
            <a:endParaRPr lang="en-AU" sz="24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To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put together revised and new training courses for all stakeholders.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The new training model will be disseminated and promoted through this project network and during related competitions after the end of the project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346604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1430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Objectives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84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81200"/>
            <a:ext cx="8610599" cy="4419600"/>
          </a:xfrm>
        </p:spPr>
        <p:txBody>
          <a:bodyPr>
            <a:normAutofit/>
          </a:bodyPr>
          <a:lstStyle/>
          <a:p>
            <a:pPr algn="just"/>
            <a:r>
              <a:rPr lang="en-AU" sz="2400" u="sng" dirty="0" smtClean="0">
                <a:solidFill>
                  <a:schemeClr val="tx1"/>
                </a:solidFill>
              </a:rPr>
              <a:t>The </a:t>
            </a:r>
            <a:r>
              <a:rPr lang="en-AU" sz="2400" u="sng" dirty="0">
                <a:solidFill>
                  <a:schemeClr val="tx1"/>
                </a:solidFill>
              </a:rPr>
              <a:t>4 main target groups of FoodQA project are</a:t>
            </a:r>
            <a:r>
              <a:rPr lang="en-AU" sz="2400" dirty="0">
                <a:solidFill>
                  <a:schemeClr val="tx1"/>
                </a:solidFill>
              </a:rPr>
              <a:t>:</a:t>
            </a:r>
          </a:p>
          <a:p>
            <a:pPr marL="576263" indent="-238125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</a:rPr>
              <a:t> Staff/Researchers</a:t>
            </a:r>
            <a:r>
              <a:rPr lang="en-AU" sz="2400" dirty="0">
                <a:solidFill>
                  <a:schemeClr val="tx1"/>
                </a:solidFill>
              </a:rPr>
              <a:t>: better comprehension of all industrial </a:t>
            </a:r>
            <a:r>
              <a:rPr lang="en-AU" sz="2400" dirty="0" smtClean="0">
                <a:solidFill>
                  <a:schemeClr val="tx1"/>
                </a:solidFill>
              </a:rPr>
              <a:t>constraints</a:t>
            </a:r>
          </a:p>
          <a:p>
            <a:pPr marL="576263" indent="-238125" algn="just">
              <a:buFont typeface="+mj-lt"/>
              <a:buAutoNum type="arabicPeriod"/>
            </a:pPr>
            <a:endParaRPr lang="en-AU" sz="2400" dirty="0">
              <a:solidFill>
                <a:schemeClr val="tx1"/>
              </a:solidFill>
            </a:endParaRPr>
          </a:p>
          <a:p>
            <a:pPr marL="576263" indent="-238125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</a:rPr>
              <a:t> Students/Trainees</a:t>
            </a:r>
            <a:r>
              <a:rPr lang="en-AU" sz="2400" dirty="0">
                <a:solidFill>
                  <a:schemeClr val="tx1"/>
                </a:solidFill>
              </a:rPr>
              <a:t>: stimulation of entrepreneurship spirit, foster innovation and improve entrepreneurial </a:t>
            </a:r>
            <a:r>
              <a:rPr lang="en-AU" sz="2400" dirty="0" smtClean="0">
                <a:solidFill>
                  <a:schemeClr val="tx1"/>
                </a:solidFill>
              </a:rPr>
              <a:t>skills</a:t>
            </a:r>
          </a:p>
          <a:p>
            <a:pPr marL="338138" algn="just"/>
            <a:endParaRPr lang="en-AU" sz="2400" dirty="0" smtClean="0">
              <a:solidFill>
                <a:schemeClr val="tx1"/>
              </a:solidFill>
            </a:endParaRPr>
          </a:p>
          <a:p>
            <a:pPr marL="338138" algn="just"/>
            <a:r>
              <a:rPr lang="en-AU" sz="2400" dirty="0" smtClean="0">
                <a:solidFill>
                  <a:schemeClr val="tx1"/>
                </a:solidFill>
              </a:rPr>
              <a:t>FoodQA </a:t>
            </a:r>
            <a:r>
              <a:rPr lang="en-AU" sz="2400" dirty="0">
                <a:solidFill>
                  <a:schemeClr val="tx1"/>
                </a:solidFill>
              </a:rPr>
              <a:t>project will help to better guide the students and trainees and increase their employability, capability to solve obstacles and better implement food quality </a:t>
            </a:r>
            <a:r>
              <a:rPr lang="en-AU" sz="2400" dirty="0" smtClean="0">
                <a:solidFill>
                  <a:schemeClr val="tx1"/>
                </a:solidFill>
              </a:rPr>
              <a:t>systems</a:t>
            </a:r>
            <a:endParaRPr lang="en-AU" sz="2400" dirty="0">
              <a:solidFill>
                <a:schemeClr val="tx1"/>
              </a:solidFill>
            </a:endParaRPr>
          </a:p>
          <a:p>
            <a:pPr marL="576263" indent="-238125" algn="l">
              <a:buFont typeface="+mj-lt"/>
              <a:buAutoNum type="arabicPeriod"/>
            </a:pPr>
            <a:endParaRPr lang="en-AU" sz="2400" dirty="0">
              <a:solidFill>
                <a:schemeClr val="tx1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7944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Expected Results and Impacts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96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C30D907F0BA18541B0B4538FE18D9047" ma:contentTypeVersion="1" ma:contentTypeDescription="Upload an image." ma:contentTypeScope="" ma:versionID="0210837bf5aed3924f4352ea440aa9e7">
  <xsd:schema xmlns:xsd="http://www.w3.org/2001/XMLSchema" xmlns:xs="http://www.w3.org/2001/XMLSchema" xmlns:p="http://schemas.microsoft.com/office/2006/metadata/properties" xmlns:ns1="http://schemas.microsoft.com/sharepoint/v3" xmlns:ns2="DA5A8833-2990-4E97-B722-A9AD63A2696E" xmlns:ns3="http://schemas.microsoft.com/sharepoint/v3/fields" targetNamespace="http://schemas.microsoft.com/office/2006/metadata/properties" ma:root="true" ma:fieldsID="8fb3d36556e5a55ffc38bf9f08c6fa4a" ns1:_="" ns2:_="" ns3:_="">
    <xsd:import namespace="http://schemas.microsoft.com/sharepoint/v3"/>
    <xsd:import namespace="DA5A8833-2990-4E97-B722-A9AD63A2696E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5A8833-2990-4E97-B722-A9AD63A2696E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DA5A8833-2990-4E97-B722-A9AD63A2696E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B7BBE71-99C4-4A1A-885C-BDA943DA8C9D}"/>
</file>

<file path=customXml/itemProps2.xml><?xml version="1.0" encoding="utf-8"?>
<ds:datastoreItem xmlns:ds="http://schemas.openxmlformats.org/officeDocument/2006/customXml" ds:itemID="{E32A2B1D-475E-4E26-9AD1-930BAFA70E13}"/>
</file>

<file path=customXml/itemProps3.xml><?xml version="1.0" encoding="utf-8"?>
<ds:datastoreItem xmlns:ds="http://schemas.openxmlformats.org/officeDocument/2006/customXml" ds:itemID="{B65D498D-069C-4ADD-96A6-4481714EE887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988</TotalTime>
  <Words>1596</Words>
  <Application>Microsoft Office PowerPoint</Application>
  <PresentationFormat>On-screen Show (4:3)</PresentationFormat>
  <Paragraphs>201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</dc:creator>
  <cp:keywords/>
  <dc:description/>
  <cp:lastModifiedBy>Fahmi Abu Al-Rub</cp:lastModifiedBy>
  <cp:revision>184</cp:revision>
  <dcterms:created xsi:type="dcterms:W3CDTF">2017-02-18T14:55:58Z</dcterms:created>
  <dcterms:modified xsi:type="dcterms:W3CDTF">2018-07-04T17:35:45Z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0x0101009148F5A04DDD49CBA7127AADA5FB792B00AADE34325A8B49CDA8BB4DB53328F21400C30D907F0BA18541B0B4538FE18D9047</vt:lpwstr>
  </property>
</Properties>
</file>